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331" r:id="rId5"/>
    <p:sldId id="380" r:id="rId6"/>
    <p:sldId id="372" r:id="rId7"/>
    <p:sldId id="371" r:id="rId8"/>
    <p:sldId id="367" r:id="rId9"/>
    <p:sldId id="340" r:id="rId10"/>
    <p:sldId id="375" r:id="rId11"/>
    <p:sldId id="378" r:id="rId12"/>
    <p:sldId id="342" r:id="rId13"/>
    <p:sldId id="381" r:id="rId14"/>
    <p:sldId id="339" r:id="rId15"/>
    <p:sldId id="376" r:id="rId16"/>
    <p:sldId id="362" r:id="rId17"/>
    <p:sldId id="364" r:id="rId18"/>
    <p:sldId id="368" r:id="rId19"/>
    <p:sldId id="346" r:id="rId20"/>
    <p:sldId id="379" r:id="rId21"/>
    <p:sldId id="350" r:id="rId22"/>
    <p:sldId id="351" r:id="rId23"/>
    <p:sldId id="382" r:id="rId24"/>
    <p:sldId id="383" r:id="rId25"/>
    <p:sldId id="352" r:id="rId26"/>
    <p:sldId id="353" r:id="rId2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0000"/>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15" autoAdjust="0"/>
  </p:normalViewPr>
  <p:slideViewPr>
    <p:cSldViewPr>
      <p:cViewPr varScale="1">
        <p:scale>
          <a:sx n="83" d="100"/>
          <a:sy n="83" d="100"/>
        </p:scale>
        <p:origin x="1614" y="96"/>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3473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6</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1964642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14 November 2016</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1149052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14 November 2016</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8810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62" r:id="rId4"/>
    <p:sldLayoutId id="2147483660" r:id="rId5"/>
    <p:sldLayoutId id="2147483661"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8.xml"/><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a:t>Model Writer</a:t>
            </a:r>
            <a:endParaRPr lang="fr-FR" dirty="0"/>
          </a:p>
        </p:txBody>
      </p:sp>
    </p:spTree>
    <p:extLst>
      <p:ext uri="{BB962C8B-B14F-4D97-AF65-F5344CB8AC3E}">
        <p14:creationId xmlns:p14="http://schemas.microsoft.com/office/powerpoint/2010/main" val="198511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Some</a:t>
            </a:r>
            <a:r>
              <a:rPr lang="fr-FR" dirty="0"/>
              <a:t> </a:t>
            </a:r>
            <a:r>
              <a:rPr lang="fr-FR" dirty="0" err="1"/>
              <a:t>Facts</a:t>
            </a:r>
            <a:r>
              <a:rPr lang="fr-FR" dirty="0"/>
              <a:t>, Impact, and </a:t>
            </a:r>
            <a:r>
              <a:rPr lang="fr-FR" dirty="0" err="1"/>
              <a:t>KPIs</a:t>
            </a:r>
            <a:endParaRPr lang="fr-FR" dirty="0"/>
          </a:p>
        </p:txBody>
      </p:sp>
      <p:sp>
        <p:nvSpPr>
          <p:cNvPr id="3" name="Espace réservé du contenu 2"/>
          <p:cNvSpPr>
            <a:spLocks noGrp="1"/>
          </p:cNvSpPr>
          <p:nvPr>
            <p:ph idx="1"/>
          </p:nvPr>
        </p:nvSpPr>
        <p:spPr/>
        <p:txBody>
          <a:bodyPr/>
          <a:lstStyle/>
          <a:p>
            <a:endParaRPr lang="en-US" sz="2000" dirty="0"/>
          </a:p>
          <a:p>
            <a:r>
              <a:rPr lang="en-US" sz="2000" dirty="0"/>
              <a:t>Scope of 900 documents</a:t>
            </a:r>
          </a:p>
          <a:p>
            <a:r>
              <a:rPr lang="en-US" sz="2000" dirty="0"/>
              <a:t>ATA : disciplines: 6179 ATA number (</a:t>
            </a:r>
            <a:r>
              <a:rPr lang="en-US" sz="2000" dirty="0" err="1"/>
              <a:t>chapter+subchapters</a:t>
            </a:r>
            <a:r>
              <a:rPr lang="en-US" sz="2000" dirty="0"/>
              <a:t>)</a:t>
            </a:r>
          </a:p>
          <a:p>
            <a:r>
              <a:rPr lang="en-US" sz="2000" dirty="0"/>
              <a:t>Today (@MW project start) duration of documents updating process: ~ 6 months</a:t>
            </a:r>
          </a:p>
          <a:p>
            <a:r>
              <a:rPr lang="en-US" sz="2000" dirty="0"/>
              <a:t>900 to 1000 potential users per Program or 200 per Derivatives</a:t>
            </a:r>
          </a:p>
          <a:p>
            <a:r>
              <a:rPr lang="en-US" sz="2000" dirty="0"/>
              <a:t>Total number of rules? ~3000 rules (TBC)</a:t>
            </a:r>
          </a:p>
          <a:p>
            <a:r>
              <a:rPr lang="en-US" sz="2000" dirty="0"/>
              <a:t>Expected Rule coverage in the use cases? ~50%</a:t>
            </a:r>
          </a:p>
          <a:p>
            <a:pPr lvl="1"/>
            <a:r>
              <a:rPr lang="en-US" sz="1800" dirty="0"/>
              <a:t>966 rewritten rules (quality to be checked)</a:t>
            </a:r>
          </a:p>
          <a:p>
            <a:pPr lvl="1"/>
            <a:r>
              <a:rPr lang="en-US" sz="1800" dirty="0"/>
              <a:t>Coming from 7 different SIDP docs (SIDP 92 is missing in the table below that shows the coverage of rewritten rules </a:t>
            </a:r>
            <a:r>
              <a:rPr lang="en-US" sz="1800" dirty="0" err="1"/>
              <a:t>wrt</a:t>
            </a:r>
            <a:r>
              <a:rPr lang="en-US" sz="1800" dirty="0"/>
              <a:t> to SIDP docs)</a:t>
            </a:r>
          </a:p>
          <a:p>
            <a:pPr lvl="1"/>
            <a:endParaRPr lang="en-US" dirty="0"/>
          </a:p>
          <a:p>
            <a:endParaRPr lang="en-US" dirty="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34321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Back-up Slides</a:t>
            </a:r>
          </a:p>
          <a:p>
            <a:r>
              <a:rPr lang="en-US" sz="1600" dirty="0"/>
              <a:t>UC-FR-03 - Synchronization of Regulation Documentation with a 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endParaRPr lang="en-US" sz="1600" i="1" dirty="0"/>
          </a:p>
        </p:txBody>
      </p:sp>
    </p:spTree>
    <p:extLst>
      <p:ext uri="{BB962C8B-B14F-4D97-AF65-F5344CB8AC3E}">
        <p14:creationId xmlns:p14="http://schemas.microsoft.com/office/powerpoint/2010/main" val="267122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BOM, Component </a:t>
            </a:r>
            <a:r>
              <a:rPr lang="fr-FR" dirty="0" err="1"/>
              <a:t>taxonomy</a:t>
            </a:r>
            <a:r>
              <a:rPr lang="fr-FR" dirty="0"/>
              <a:t>, Component </a:t>
            </a:r>
            <a:r>
              <a:rPr lang="fr-FR" dirty="0" err="1"/>
              <a:t>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791705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Electrical wiring interconnection system  (EWIS) </a:t>
            </a:r>
            <a:endParaRPr lang="fr-FR" dirty="0"/>
          </a:p>
        </p:txBody>
      </p:sp>
      <p:sp>
        <p:nvSpPr>
          <p:cNvPr id="12291" name="Espace réservé du contenu 2"/>
          <p:cNvSpPr>
            <a:spLocks noGrp="1"/>
          </p:cNvSpPr>
          <p:nvPr>
            <p:ph idx="1"/>
          </p:nvPr>
        </p:nvSpPr>
        <p:spPr/>
        <p:txBody>
          <a:bodyPr/>
          <a:lstStyle/>
          <a:p>
            <a:pPr marL="0" indent="0" eaLnBrk="1" hangingPunct="1">
              <a:buFont typeface="Arial" charset="0"/>
              <a:buNone/>
            </a:pPr>
            <a:r>
              <a:rPr lang="fr-FR"/>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fr-F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lvl="1" eaLnBrk="1" hangingPunct="1">
              <a:lnSpc>
                <a:spcPct val="90000"/>
              </a:lnSpc>
              <a:buClr>
                <a:srgbClr val="71798C"/>
              </a:buClr>
              <a:buSzPct val="100000"/>
              <a:buFont typeface="Symbol" pitchFamily="18" charset="2"/>
              <a:buChar char="Þ"/>
            </a:pPr>
            <a:r>
              <a:rPr lang="en-US" sz="1800"/>
              <a:t> Mainly: </a:t>
            </a:r>
            <a:r>
              <a:rPr lang="en-US" sz="1800" b="1" u="sng"/>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lvl="1">
              <a:lnSpc>
                <a:spcPct val="90000"/>
              </a:lnSpc>
              <a:buClr>
                <a:srgbClr val="71798C"/>
              </a:buClr>
              <a:buSzPct val="100000"/>
              <a:buFont typeface="Symbol" pitchFamily="18" charset="2"/>
              <a:buChar char="Þ"/>
              <a:defRPr/>
            </a:pPr>
            <a:r>
              <a:rPr lang="en-US" sz="1800" dirty="0">
                <a:cs typeface="Times New Roman" pitchFamily="18" charset="0"/>
              </a:rPr>
              <a:t> But also: </a:t>
            </a:r>
            <a:r>
              <a:rPr lang="en-US" sz="1800" b="1" u="sng" dirty="0">
                <a:cs typeface="Times New Roman" pitchFamily="18" charset="0"/>
              </a:rPr>
              <a:t>part of Systems equipment wiring</a:t>
            </a:r>
            <a:r>
              <a:rPr lang="en-US" sz="1800" b="1" dirty="0">
                <a:cs typeface="Times New Roman" pitchFamily="18" charset="0"/>
              </a:rPr>
              <a:t>:</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Power distribution centers wiring</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External wiring of equipment</a:t>
            </a:r>
          </a:p>
          <a:p>
            <a:pPr marL="1200150" lvl="2" indent="-285750">
              <a:lnSpc>
                <a:spcPct val="90000"/>
              </a:lnSpc>
              <a:buClr>
                <a:srgbClr val="71798C"/>
              </a:buClr>
              <a:buSzPct val="100000"/>
              <a:buFont typeface="Arial" panose="020B0604020202020204" pitchFamily="34" charset="0"/>
              <a:buChar char="•"/>
              <a:defRPr/>
            </a:pPr>
            <a:r>
              <a:rPr lang="en-US" sz="1400" dirty="0">
                <a:cs typeface="Times New Roman" pitchFamily="18" charset="0"/>
              </a:rPr>
              <a:t>Wiring of equipment not qualified to appropriate</a:t>
            </a:r>
            <a:br>
              <a:rPr lang="en-US" sz="1400" dirty="0">
                <a:cs typeface="Times New Roman" pitchFamily="18" charset="0"/>
              </a:rPr>
            </a:br>
            <a:r>
              <a:rPr lang="en-US" sz="1400" dirty="0">
                <a:cs typeface="Times New Roman" pitchFamily="18" charset="0"/>
              </a:rPr>
              <a:t>standards e.g. </a:t>
            </a:r>
            <a:r>
              <a:rPr lang="fr-FR" sz="1400" dirty="0">
                <a:cs typeface="+mn-cs"/>
              </a:rPr>
              <a:t>EUROCAE ED-14 / RTCA DO-160</a:t>
            </a:r>
            <a:endParaRPr lang="fr-FR" dirty="0">
              <a:cs typeface="+mn-cs"/>
            </a:endParaRPr>
          </a:p>
          <a:p>
            <a:pPr lvl="2">
              <a:lnSpc>
                <a:spcPct val="150000"/>
              </a:lnSpc>
              <a:buClr>
                <a:srgbClr val="71798C"/>
              </a:buClr>
              <a:buSzPct val="100000"/>
              <a:defRPr/>
            </a:pPr>
            <a:r>
              <a:rPr lang="en-US" sz="1400" dirty="0">
                <a:cs typeface="Times New Roman" pitchFamily="18" charset="0"/>
              </a:rPr>
              <a:t>    </a:t>
            </a:r>
            <a:r>
              <a:rPr lang="en-US" sz="1400" dirty="0" err="1">
                <a:cs typeface="Times New Roman" pitchFamily="18" charset="0"/>
              </a:rPr>
              <a:t>cf</a:t>
            </a:r>
            <a:r>
              <a:rPr lang="en-US" sz="1400" dirty="0">
                <a:cs typeface="Times New Roman" pitchFamily="18" charset="0"/>
              </a:rPr>
              <a:t> CS 25.1701(b)&amp;(c)</a:t>
            </a:r>
          </a:p>
          <a:p>
            <a:pPr lvl="1">
              <a:lnSpc>
                <a:spcPct val="90000"/>
              </a:lnSpc>
              <a:buSzPct val="80000"/>
              <a:defRPr/>
            </a:pPr>
            <a:endParaRPr lang="en-GB" dirty="0">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19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a:t>Illustrate traceability between all aspects of A/C wiring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98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a:t>Data representation</a:t>
            </a:r>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15</a:t>
            </a:fld>
            <a:endParaRPr lang="de-DE" altLang="de-DE"/>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endParaRPr lang="fr-FR" sz="1300" dirty="0">
              <a:solidFill>
                <a:schemeClr val="tx1"/>
              </a:solidFill>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primary</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object</a:t>
            </a:r>
            <a:endParaRPr lang="fr-FR" sz="1300" dirty="0">
              <a:solidFill>
                <a:schemeClr val="tx1"/>
              </a:solidFill>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coupling</a:t>
            </a:r>
            <a:endParaRPr lang="fr-FR" sz="1100" dirty="0">
              <a:solidFill>
                <a:schemeClr val="tx1"/>
              </a:solidFill>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equipment</a:t>
            </a:r>
            <a:endParaRPr lang="fr-FR" sz="1100" dirty="0">
              <a:solidFill>
                <a:schemeClr val="tx1"/>
              </a:solidFill>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defTabSz="914179"/>
            <a:r>
              <a:rPr lang="fr-FR" sz="1100" dirty="0" err="1"/>
              <a:t>others</a:t>
            </a:r>
            <a:endParaRPr lang="fr-FR" sz="1100" dirty="0">
              <a:solidFill>
                <a:schemeClr val="tx1"/>
              </a:solidFill>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39" name="Group 1038"/>
          <p:cNvGrpSpPr/>
          <p:nvPr/>
        </p:nvGrpSpPr>
        <p:grpSpPr>
          <a:xfrm>
            <a:off x="77059" y="1835690"/>
            <a:ext cx="985193" cy="2103540"/>
            <a:chOff x="90116" y="2268463"/>
            <a:chExt cx="1152128" cy="2319250"/>
          </a:xfrm>
        </p:grpSpPr>
        <p:sp>
          <p:nvSpPr>
            <p:cNvPr id="50" name="Oval 49"/>
            <p:cNvSpPr/>
            <p:nvPr/>
          </p:nvSpPr>
          <p:spPr bwMode="auto">
            <a:xfrm>
              <a:off x="90116" y="226846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RUID</a:t>
              </a:r>
            </a:p>
          </p:txBody>
        </p:sp>
        <p:sp>
          <p:nvSpPr>
            <p:cNvPr id="51" name="Oval 50"/>
            <p:cNvSpPr/>
            <p:nvPr/>
          </p:nvSpPr>
          <p:spPr bwMode="auto">
            <a:xfrm>
              <a:off x="90116" y="305754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RuleID</a:t>
              </a:r>
              <a:endParaRPr lang="fr-FR" sz="1300" dirty="0">
                <a:solidFill>
                  <a:schemeClr val="tx1"/>
                </a:solidFill>
                <a:latin typeface="Arial" pitchFamily="34" charset="0"/>
                <a:cs typeface="Arial" pitchFamily="34" charset="0"/>
              </a:endParaRPr>
            </a:p>
          </p:txBody>
        </p:sp>
        <p:sp>
          <p:nvSpPr>
            <p:cNvPr id="52" name="Oval 51"/>
            <p:cNvSpPr/>
            <p:nvPr/>
          </p:nvSpPr>
          <p:spPr bwMode="auto">
            <a:xfrm>
              <a:off x="90116" y="3924647"/>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Variant</a:t>
              </a:r>
            </a:p>
          </p:txBody>
        </p:sp>
      </p:grpSp>
      <p:cxnSp>
        <p:nvCxnSpPr>
          <p:cNvPr id="1041" name="Elbow Connector 1040"/>
          <p:cNvCxnSpPr>
            <a:stCxn id="9" idx="1"/>
            <a:endCxn id="50" idx="6"/>
          </p:cNvCxnSpPr>
          <p:nvPr/>
        </p:nvCxnSpPr>
        <p:spPr bwMode="auto">
          <a:xfrm rot="10800000">
            <a:off x="1062251" y="2136387"/>
            <a:ext cx="431022" cy="715689"/>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a:off x="1062251" y="2852076"/>
            <a:ext cx="431022" cy="11519"/>
          </a:xfrm>
          <a:prstGeom prst="bentConnector3">
            <a:avLst>
              <a:gd name="adj1" fmla="val 4874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1" y="2852076"/>
            <a:ext cx="431022" cy="78645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107686"/>
            <a:ext cx="0" cy="108470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r>
              <a:rPr lang="fr-FR" dirty="0">
                <a:solidFill>
                  <a:srgbClr val="FF0000"/>
                </a:solidFill>
              </a:rPr>
              <a:t>Data</a:t>
            </a:r>
            <a:r>
              <a:rPr lang="fr-FR" dirty="0"/>
              <a:t> </a:t>
            </a:r>
            <a:r>
              <a:rPr lang="fr-FR" dirty="0" err="1">
                <a:solidFill>
                  <a:srgbClr val="FF0000"/>
                </a:solidFill>
              </a:rPr>
              <a:t>Properties</a:t>
            </a:r>
            <a:endParaRPr lang="fr-FR" dirty="0">
              <a:solidFill>
                <a:srgbClr val="FF0000"/>
              </a:solidFill>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r>
              <a:rPr lang="fr-FR" dirty="0">
                <a:solidFill>
                  <a:srgbClr val="FF0000"/>
                </a:solidFill>
              </a:rPr>
              <a:t>Object</a:t>
            </a:r>
            <a:r>
              <a:rPr lang="fr-FR" dirty="0"/>
              <a:t> </a:t>
            </a:r>
            <a:r>
              <a:rPr lang="fr-FR" dirty="0" err="1">
                <a:solidFill>
                  <a:srgbClr val="FF0000"/>
                </a:solidFill>
              </a:rPr>
              <a:t>Property</a:t>
            </a:r>
            <a:endParaRPr lang="fr-FR" dirty="0">
              <a:solidFill>
                <a:srgbClr val="FF0000"/>
              </a:solidFill>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r>
              <a:rPr lang="fr-FR" dirty="0">
                <a:solidFill>
                  <a:srgbClr val="FF0000"/>
                </a:solidFill>
              </a:rPr>
              <a:t>Classes</a:t>
            </a: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r>
              <a:rPr lang="fr-FR" dirty="0" err="1">
                <a:solidFill>
                  <a:srgbClr val="FF0000"/>
                </a:solidFill>
              </a:rPr>
              <a:t>SubClasses</a:t>
            </a:r>
            <a:endParaRPr lang="fr-FR" dirty="0">
              <a:solidFill>
                <a:srgbClr val="FF0000"/>
              </a:solidFill>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5164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a:t>Status 1</a:t>
            </a:r>
            <a:r>
              <a:rPr lang="en-US" baseline="30000" dirty="0"/>
              <a:t>st</a:t>
            </a:r>
            <a:r>
              <a:rPr lang="en-US" dirty="0"/>
              <a:t> iteration*: synchronizing the SIDP KB content and rule text part</a:t>
            </a:r>
          </a:p>
          <a:p>
            <a:pPr lvl="1"/>
            <a:r>
              <a:rPr lang="en-US" sz="1800" dirty="0"/>
              <a:t>Experimented using WP2 parser  + WP4 MW Core</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2" name="ZoneTexte 1"/>
          <p:cNvSpPr txBox="1"/>
          <p:nvPr/>
        </p:nvSpPr>
        <p:spPr>
          <a:xfrm>
            <a:off x="1068907" y="6165304"/>
            <a:ext cx="5452070" cy="646331"/>
          </a:xfrm>
          <a:prstGeom prst="rect">
            <a:avLst/>
          </a:prstGeom>
          <a:noFill/>
        </p:spPr>
        <p:txBody>
          <a:bodyPr wrap="none" rtlCol="0">
            <a:spAutoFit/>
          </a:bodyPr>
          <a:lstStyle/>
          <a:p>
            <a:r>
              <a:rPr lang="en-US" dirty="0"/>
              <a:t>1</a:t>
            </a:r>
            <a:r>
              <a:rPr lang="en-US" baseline="30000" dirty="0"/>
              <a:t>st</a:t>
            </a:r>
            <a:r>
              <a:rPr lang="en-US" dirty="0"/>
              <a:t> iteration = using individual DP normalized sentences”</a:t>
            </a:r>
          </a:p>
          <a:p>
            <a:r>
              <a:rPr lang="en-US" dirty="0"/>
              <a:t>2d iteration = using NL DP inside documents</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0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a:t>Status : synchronizing the SIDP domain artefacts</a:t>
            </a:r>
          </a:p>
          <a:p>
            <a:pPr lvl="1"/>
            <a:r>
              <a:rPr lang="en-US" sz="1800" dirty="0"/>
              <a:t>Test using WP3 </a:t>
            </a:r>
            <a:r>
              <a:rPr lang="en-US" sz="1800" dirty="0" err="1"/>
              <a:t>Tarsky</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UC-FR-03b – extension to synch traceability between artefacts </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a:t>*</a:t>
            </a: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part =  SIDP traceability model</a:t>
            </a:r>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Textual part = DP NL text in documents</a:t>
            </a:r>
          </a:p>
        </p:txBody>
      </p:sp>
    </p:spTree>
    <p:extLst>
      <p:ext uri="{BB962C8B-B14F-4D97-AF65-F5344CB8AC3E}">
        <p14:creationId xmlns:p14="http://schemas.microsoft.com/office/powerpoint/2010/main" val="2208279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a:solidFill>
                    <a:srgbClr val="0070C0"/>
                  </a:solidFill>
                </a:rPr>
                <a:t>“P-clamp    NSA5516    can be fixed on X with Y”</a:t>
              </a: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a:t>“Physical component”</a:t>
              </a:r>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a:t>“Standard reference”</a:t>
              </a:r>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dirty="0"/>
              <a:t>uses this taxonomy. </a:t>
            </a:r>
            <a:r>
              <a:rPr lang="en-GB" sz="1600" dirty="0"/>
              <a:t>Labels + assumptions such as  a physical component may be referred to using its name or its reference or both concatenated</a:t>
            </a:r>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Document</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display : when searching rules 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WP1 </a:t>
            </a:r>
            <a:r>
              <a:rPr lang="fr-FR" dirty="0" err="1"/>
              <a:t>overview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a:t>Project Review 1 Conclusions and Actions 2015:</a:t>
            </a:r>
          </a:p>
          <a:p>
            <a:pPr lvl="1"/>
            <a:r>
              <a:rPr lang="en-US" sz="1800" dirty="0"/>
              <a:t>Focus on the most rewarding use cases with the best exploitation prospects</a:t>
            </a:r>
          </a:p>
          <a:p>
            <a:pPr lvl="1"/>
            <a:r>
              <a:rPr lang="en-US" sz="1800" dirty="0"/>
              <a:t>Decrease MW ambition: reduce the effort on UC and put the effort on technical work packages</a:t>
            </a:r>
          </a:p>
        </p:txBody>
      </p:sp>
      <p:graphicFrame>
        <p:nvGraphicFramePr>
          <p:cNvPr id="4" name="Tableau 3"/>
          <p:cNvGraphicFramePr>
            <a:graphicFrameLocks noGrp="1"/>
          </p:cNvGraphicFramePr>
          <p:nvPr>
            <p:extLst>
              <p:ext uri="{D42A27DB-BD31-4B8C-83A1-F6EECF244321}">
                <p14:modId xmlns:p14="http://schemas.microsoft.com/office/powerpoint/2010/main" val="3947299273"/>
              </p:ext>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extLst>
                    <a:ext uri="{9D8B030D-6E8A-4147-A177-3AD203B41FA5}">
                      <a16:colId xmlns:a16="http://schemas.microsoft.com/office/drawing/2014/main" val="20000"/>
                    </a:ext>
                  </a:extLst>
                </a:gridCol>
                <a:gridCol w="5976664">
                  <a:extLst>
                    <a:ext uri="{9D8B030D-6E8A-4147-A177-3AD203B41FA5}">
                      <a16:colId xmlns:a16="http://schemas.microsoft.com/office/drawing/2014/main" val="20001"/>
                    </a:ext>
                  </a:extLst>
                </a:gridCol>
              </a:tblGrid>
              <a:tr h="370840">
                <a:tc>
                  <a:txBody>
                    <a:bodyPr/>
                    <a:lstStyle/>
                    <a:p>
                      <a:r>
                        <a:rPr lang="fr-FR" sz="2000" b="1" dirty="0">
                          <a:latin typeface="Arial" panose="020B0604020202020204" pitchFamily="34" charset="0"/>
                          <a:cs typeface="Arial" panose="020B0604020202020204" pitchFamily="34" charset="0"/>
                        </a:rPr>
                        <a:t>Airbus</a:t>
                      </a:r>
                      <a:r>
                        <a:rPr lang="fr-FR" sz="2000" dirty="0">
                          <a:latin typeface="Arial" panose="020B0604020202020204" pitchFamily="34" charset="0"/>
                          <a:cs typeface="Arial" panose="020B0604020202020204" pitchFamily="34" charset="0"/>
                        </a:rPr>
                        <a:t> </a:t>
                      </a:r>
                    </a:p>
                  </a:txBody>
                  <a:tcPr/>
                </a:tc>
                <a:tc>
                  <a:txBody>
                    <a:bodyPr/>
                    <a:lstStyle/>
                    <a:p>
                      <a:r>
                        <a:rPr lang="fr-FR" sz="2000" dirty="0" err="1">
                          <a:latin typeface="Arial" panose="020B0604020202020204" pitchFamily="34" charset="0"/>
                          <a:cs typeface="Arial" panose="020B0604020202020204" pitchFamily="34" charset="0"/>
                        </a:rPr>
                        <a:t>Regulation</a:t>
                      </a:r>
                      <a:r>
                        <a:rPr lang="fr-FR" sz="2000" dirty="0">
                          <a:latin typeface="Arial" panose="020B0604020202020204" pitchFamily="34" charset="0"/>
                          <a:cs typeface="Arial" panose="020B0604020202020204" pitchFamily="34" charset="0"/>
                        </a:rPr>
                        <a:t> documentation &amp; Design </a:t>
                      </a:r>
                      <a:r>
                        <a:rPr lang="fr-FR" sz="2000" dirty="0" err="1">
                          <a:latin typeface="Arial" panose="020B0604020202020204" pitchFamily="34" charset="0"/>
                          <a:cs typeface="Arial" panose="020B0604020202020204" pitchFamily="34" charset="0"/>
                        </a:rPr>
                        <a:t>rule</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repository</a:t>
                      </a:r>
                      <a:r>
                        <a:rPr lang="fr-FR" sz="20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0"/>
                  </a:ext>
                </a:extLst>
              </a:tr>
              <a:tr h="370840">
                <a:tc>
                  <a:txBody>
                    <a:bodyPr/>
                    <a:lstStyle/>
                    <a:p>
                      <a:r>
                        <a:rPr lang="fr-FR" sz="2000" b="1" dirty="0" err="1">
                          <a:latin typeface="Arial" panose="020B0604020202020204" pitchFamily="34" charset="0"/>
                          <a:cs typeface="Arial" panose="020B0604020202020204" pitchFamily="34" charset="0"/>
                        </a:rPr>
                        <a:t>Havelsan</a:t>
                      </a:r>
                      <a:r>
                        <a:rPr lang="fr-FR" sz="2000" dirty="0">
                          <a:latin typeface="Arial" panose="020B0604020202020204" pitchFamily="34" charset="0"/>
                          <a:cs typeface="Arial" panose="020B0604020202020204" pitchFamily="34" charset="0"/>
                        </a:rPr>
                        <a:t>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Arial" panose="020B0604020202020204" pitchFamily="34" charset="0"/>
                          <a:cs typeface="Arial" panose="020B0604020202020204" pitchFamily="34" charset="0"/>
                        </a:rPr>
                        <a:t>Requirement</a:t>
                      </a:r>
                      <a:r>
                        <a:rPr lang="fr-FR" sz="2000" dirty="0">
                          <a:latin typeface="Arial" panose="020B0604020202020204" pitchFamily="34" charset="0"/>
                          <a:cs typeface="Arial" panose="020B0604020202020204" pitchFamily="34" charset="0"/>
                        </a:rPr>
                        <a:t> and ALM </a:t>
                      </a:r>
                      <a:r>
                        <a:rPr lang="fr-FR" sz="2000" dirty="0" err="1">
                          <a:latin typeface="Arial" panose="020B0604020202020204" pitchFamily="34" charset="0"/>
                          <a:cs typeface="Arial" panose="020B0604020202020204" pitchFamily="34" charset="0"/>
                        </a:rPr>
                        <a:t>tool</a:t>
                      </a:r>
                      <a:endParaRPr lang="fr-FR"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fr-FR" sz="2000" b="1" dirty="0">
                          <a:latin typeface="Arial" panose="020B0604020202020204" pitchFamily="34" charset="0"/>
                          <a:cs typeface="Arial" panose="020B0604020202020204" pitchFamily="34" charset="0"/>
                        </a:rPr>
                        <a:t>Ford </a:t>
                      </a:r>
                      <a:r>
                        <a:rPr lang="fr-FR" sz="2000" b="1" dirty="0" err="1">
                          <a:latin typeface="Arial" panose="020B0604020202020204" pitchFamily="34" charset="0"/>
                          <a:cs typeface="Arial" panose="020B0604020202020204" pitchFamily="34" charset="0"/>
                        </a:rPr>
                        <a:t>Otosan</a:t>
                      </a:r>
                      <a:r>
                        <a:rPr lang="fr-FR" sz="2000" b="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rial" panose="020B0604020202020204" pitchFamily="34" charset="0"/>
                          <a:cs typeface="Arial" panose="020B0604020202020204" pitchFamily="34" charset="0"/>
                        </a:rPr>
                        <a:t>Design </a:t>
                      </a:r>
                      <a:r>
                        <a:rPr lang="fr-FR" sz="2000" dirty="0" err="1">
                          <a:latin typeface="Arial" panose="020B0604020202020204" pitchFamily="34" charset="0"/>
                          <a:cs typeface="Arial" panose="020B0604020202020204" pitchFamily="34" charset="0"/>
                        </a:rPr>
                        <a:t>specification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CAD (FEAD, GDR)</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611560" y="1556792"/>
            <a:ext cx="2727285" cy="523220"/>
          </a:xfrm>
          <a:prstGeom prst="rect">
            <a:avLst/>
          </a:prstGeom>
        </p:spPr>
        <p:txBody>
          <a:bodyPr wrap="none">
            <a:spAutoFit/>
          </a:bodyPr>
          <a:lstStyle/>
          <a:p>
            <a:r>
              <a:rPr lang="en-US" sz="2800" u="sng" dirty="0"/>
              <a:t>3 main use cases</a:t>
            </a:r>
            <a:r>
              <a:rPr lang="en-US" sz="2800" dirty="0"/>
              <a:t>:</a:t>
            </a:r>
            <a:endParaRPr lang="fr-FR" sz="2800" dirty="0"/>
          </a:p>
        </p:txBody>
      </p:sp>
    </p:spTree>
    <p:extLst>
      <p:ext uri="{BB962C8B-B14F-4D97-AF65-F5344CB8AC3E}">
        <p14:creationId xmlns:p14="http://schemas.microsoft.com/office/powerpoint/2010/main" val="148618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Rules (DB with normalized sentences) </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4845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Component </a:t>
            </a:r>
            <a:r>
              <a:rPr lang="fr-FR" dirty="0" err="1"/>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648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SPARQL queries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a:p>
          <a:p>
            <a:pPr marL="360362" lvl="1" indent="0">
              <a:buNone/>
            </a:pPr>
            <a:r>
              <a:rPr lang="en-US" dirty="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management</a:t>
            </a:r>
            <a:endParaRPr lang="en-GB" dirty="0"/>
          </a:p>
          <a:p>
            <a:pPr marL="625475" lvl="2" indent="0">
              <a:buNone/>
            </a:pPr>
            <a:endParaRPr lang="en-US" dirty="0"/>
          </a:p>
        </p:txBody>
      </p:sp>
    </p:spTree>
    <p:extLst>
      <p:ext uri="{BB962C8B-B14F-4D97-AF65-F5344CB8AC3E}">
        <p14:creationId xmlns:p14="http://schemas.microsoft.com/office/powerpoint/2010/main" val="320257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a:t>Thank you for your attention!</a:t>
            </a:r>
            <a:br>
              <a:rPr lang="en-US" dirty="0"/>
            </a:br>
            <a:r>
              <a:rPr lang="en-US" dirty="0"/>
              <a:t>Any question </a:t>
            </a:r>
            <a:r>
              <a:rPr lang="fr-FR" dirty="0"/>
              <a:t>?</a:t>
            </a:r>
          </a:p>
        </p:txBody>
      </p:sp>
    </p:spTree>
    <p:extLst>
      <p:ext uri="{BB962C8B-B14F-4D97-AF65-F5344CB8AC3E}">
        <p14:creationId xmlns:p14="http://schemas.microsoft.com/office/powerpoint/2010/main" val="368679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endParaRPr lang="en-US" sz="1600" i="1" dirty="0"/>
          </a:p>
          <a:p>
            <a:pPr algn="r"/>
            <a:r>
              <a:rPr lang="en-US" sz="1600" i="1" dirty="0"/>
              <a:t>AIRBUS GROUP INNOVATIONS</a:t>
            </a:r>
          </a:p>
          <a:p>
            <a:pPr algn="r"/>
            <a:endParaRPr lang="en-US" sz="1600" i="1" dirty="0"/>
          </a:p>
        </p:txBody>
      </p:sp>
    </p:spTree>
    <p:extLst>
      <p:ext uri="{BB962C8B-B14F-4D97-AF65-F5344CB8AC3E}">
        <p14:creationId xmlns:p14="http://schemas.microsoft.com/office/powerpoint/2010/main" val="264341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Airbus use cases in </a:t>
            </a:r>
            <a:r>
              <a:rPr lang="fr-FR" dirty="0" err="1"/>
              <a:t>ModelWriter</a:t>
            </a:r>
            <a:endParaRPr lang="fr-FR" dirty="0"/>
          </a:p>
        </p:txBody>
      </p:sp>
      <p:sp>
        <p:nvSpPr>
          <p:cNvPr id="3" name="Espace réservé du contenu 2"/>
          <p:cNvSpPr>
            <a:spLocks noGrp="1"/>
          </p:cNvSpPr>
          <p:nvPr>
            <p:ph idx="1"/>
          </p:nvPr>
        </p:nvSpPr>
        <p:spPr/>
        <p:txBody>
          <a:bodyPr/>
          <a:lstStyle/>
          <a:p>
            <a:r>
              <a:rPr lang="en-GB" sz="2000" dirty="0"/>
              <a:t>We decided to concentrate on some problematics related to System Installation </a:t>
            </a:r>
          </a:p>
          <a:p>
            <a:pPr lvl="1"/>
            <a:r>
              <a:rPr lang="en-GB" sz="1600" dirty="0"/>
              <a:t>SIDP is used (under Non Disclosure agreement) as a use case</a:t>
            </a:r>
            <a:endParaRPr lang="en-GB" sz="1800" dirty="0"/>
          </a:p>
          <a:p>
            <a:r>
              <a:rPr lang="en-GB" sz="2000" dirty="0"/>
              <a:t>We primarily focus on Electrical, Water Waste, and Fuel Systems</a:t>
            </a:r>
          </a:p>
          <a:p>
            <a:pPr lvl="1"/>
            <a:endParaRPr lang="en-GB" sz="1100" dirty="0"/>
          </a:p>
          <a:p>
            <a:r>
              <a:rPr lang="en-GB" sz="2000" dirty="0"/>
              <a:t>System installation:</a:t>
            </a:r>
          </a:p>
          <a:p>
            <a:pPr lvl="1"/>
            <a:r>
              <a:rPr lang="en-GB" sz="1800" dirty="0"/>
              <a:t>obeys to some Regulations </a:t>
            </a:r>
          </a:p>
          <a:p>
            <a:pPr lvl="1"/>
            <a:r>
              <a:rPr lang="en-GB" sz="1800" dirty="0"/>
              <a:t>is specified by some rules/requirements/principles</a:t>
            </a:r>
          </a:p>
          <a:p>
            <a:pPr lvl="1"/>
            <a:r>
              <a:rPr lang="en-GB" sz="1800" dirty="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98760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a:t>Certification </a:t>
            </a:r>
            <a:r>
              <a:rPr lang="fr-FR" dirty="0" err="1"/>
              <a:t>Specification</a:t>
            </a:r>
            <a:r>
              <a:rPr lang="fr-FR" dirty="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fr-FR"/>
          </a:p>
          <a:p>
            <a:pPr>
              <a:buFont typeface="Arial" charset="0"/>
              <a:buNone/>
            </a:pPr>
            <a:endParaRPr lang="fr-FR"/>
          </a:p>
          <a:p>
            <a:pPr>
              <a:buFont typeface="Arial" charset="0"/>
              <a:buNone/>
            </a:pPr>
            <a:endParaRPr lang="fr-FR"/>
          </a:p>
          <a:p>
            <a:pPr>
              <a:buFont typeface="Arial" charset="0"/>
              <a:buNone/>
            </a:pPr>
            <a:endParaRPr lang="fr-FR"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lnSpc>
                <a:spcPct val="80000"/>
              </a:lnSpc>
              <a:spcBef>
                <a:spcPct val="50000"/>
              </a:spcBef>
            </a:pPr>
            <a:endParaRPr lang="fr-F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a:defRPr/>
              </a:pPr>
              <a:r>
                <a:rPr lang="en-GB" dirty="0">
                  <a:solidFill>
                    <a:srgbClr val="002060"/>
                  </a:solidFill>
                  <a:cs typeface="+mn-cs"/>
                </a:rPr>
                <a:t>CS 25.1701 Definition</a:t>
              </a:r>
            </a:p>
            <a:p>
              <a:pPr>
                <a:lnSpc>
                  <a:spcPct val="150000"/>
                </a:lnSpc>
                <a:defRPr/>
              </a:pPr>
              <a:r>
                <a:rPr lang="en-GB" sz="1400" dirty="0">
                  <a:solidFill>
                    <a:srgbClr val="002060"/>
                  </a:solidFill>
                  <a:cs typeface="+mn-cs"/>
                </a:rPr>
                <a:t>(a) Electrical wiring interconnection system  (EWIS) means any wire, wiring device, or combination of these, including termination devices, installed in any area of the aeroplane for the purpose of transmitting electrical energy, including data and signals between two or more intended 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1764796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6</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1806407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Rule</a:t>
            </a:r>
            <a:r>
              <a:rPr lang="fr-FR" dirty="0"/>
              <a:t> </a:t>
            </a:r>
            <a:r>
              <a:rPr lang="fr-FR" dirty="0" err="1"/>
              <a:t>traceability</a:t>
            </a:r>
            <a:r>
              <a:rPr lang="fr-FR" dirty="0"/>
              <a:t> &amp; design check</a:t>
            </a:r>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algn="ctr"/>
            <a:r>
              <a:rPr lang="fr-FR" sz="2800" dirty="0" err="1"/>
              <a:t>Traceability</a:t>
            </a:r>
            <a:endParaRPr lang="fr-FR" sz="2800" dirty="0"/>
          </a:p>
        </p:txBody>
      </p:sp>
      <p:sp>
        <p:nvSpPr>
          <p:cNvPr id="42" name="ZoneTexte 41"/>
          <p:cNvSpPr txBox="1"/>
          <p:nvPr/>
        </p:nvSpPr>
        <p:spPr>
          <a:xfrm>
            <a:off x="3939251" y="5730914"/>
            <a:ext cx="1058303" cy="523220"/>
          </a:xfrm>
          <a:prstGeom prst="rect">
            <a:avLst/>
          </a:prstGeom>
          <a:noFill/>
        </p:spPr>
        <p:txBody>
          <a:bodyPr wrap="none" rtlCol="0">
            <a:spAutoFit/>
          </a:bodyPr>
          <a:lstStyle/>
          <a:p>
            <a:pPr algn="ctr"/>
            <a:r>
              <a:rPr lang="fr-FR" sz="2800" dirty="0"/>
              <a:t>Check</a:t>
            </a: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1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a:t>Model and manage the design rules: since SIDP (design principles) are todays kinds of natural language requirements and explanations:</a:t>
            </a:r>
          </a:p>
          <a:p>
            <a:pPr lvl="2"/>
            <a:r>
              <a:rPr lang="en-GB" sz="1600" dirty="0"/>
              <a:t>not all the rules can be directly formalized in a way to be used to verify the design</a:t>
            </a:r>
          </a:p>
          <a:p>
            <a:pPr lvl="2"/>
            <a:r>
              <a:rPr lang="en-GB" sz="1600" dirty="0"/>
              <a:t>rules are spread over various products/programs</a:t>
            </a:r>
          </a:p>
          <a:p>
            <a:pPr lvl="2"/>
            <a:r>
              <a:rPr lang="en-GB" sz="1600" dirty="0"/>
              <a:t>rules evolve</a:t>
            </a:r>
          </a:p>
          <a:p>
            <a:pPr lvl="2"/>
            <a:r>
              <a:rPr lang="en-GB" sz="1600" dirty="0"/>
              <a:t>rules are complex artefacts made of text and picture and tables….</a:t>
            </a:r>
          </a:p>
          <a:p>
            <a:pPr lvl="1">
              <a:buFont typeface="Symbol" pitchFamily="18" charset="2"/>
              <a:buChar char="Þ"/>
            </a:pPr>
            <a:r>
              <a:rPr lang="en-GB" sz="1600" dirty="0">
                <a:solidFill>
                  <a:schemeClr val="accent6">
                    <a:lumMod val="75000"/>
                  </a:schemeClr>
                </a:solidFill>
              </a:rPr>
              <a:t>This problem is the one we have been considering primarily in the scope of </a:t>
            </a:r>
            <a:r>
              <a:rPr lang="en-GB" sz="1600" dirty="0" err="1">
                <a:solidFill>
                  <a:schemeClr val="accent6">
                    <a:lumMod val="75000"/>
                  </a:schemeClr>
                </a:solidFill>
              </a:rPr>
              <a:t>ModelWriter</a:t>
            </a:r>
            <a:r>
              <a:rPr lang="en-GB" sz="1600" dirty="0">
                <a:solidFill>
                  <a:schemeClr val="accent6">
                    <a:lumMod val="75000"/>
                  </a:schemeClr>
                </a:solidFill>
              </a:rPr>
              <a:t>, trying to define a rule model and knowledge base</a:t>
            </a:r>
          </a:p>
          <a:p>
            <a:pPr>
              <a:buFont typeface="Symbol" pitchFamily="18" charset="2"/>
              <a:buChar char="Þ"/>
            </a:pPr>
            <a:endParaRPr lang="en-GB" sz="1800" dirty="0"/>
          </a:p>
          <a:p>
            <a:pPr marL="457200" indent="-457200">
              <a:buFont typeface="+mj-lt"/>
              <a:buAutoNum type="arabicPeriod" startAt="2"/>
            </a:pPr>
            <a:r>
              <a:rPr lang="en-GB" sz="1800" dirty="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a:solidFill>
                  <a:srgbClr val="FF0000"/>
                </a:solidFill>
              </a:rPr>
              <a:t>This 2d objective is not a primary one for Airbus in </a:t>
            </a:r>
            <a:r>
              <a:rPr lang="en-GB" dirty="0" err="1">
                <a:solidFill>
                  <a:srgbClr val="FF0000"/>
                </a:solidFill>
              </a:rPr>
              <a:t>ModelWriter</a:t>
            </a:r>
            <a:r>
              <a:rPr lang="en-GB" dirty="0">
                <a:solidFill>
                  <a:srgbClr val="FF0000"/>
                </a:solidFill>
              </a:rPr>
              <a:t> because of the challenge of mapping 3D design models to the BOM… and because lack of skills and data in the context of the project</a:t>
            </a:r>
          </a:p>
          <a:p>
            <a:pPr marL="0" indent="0">
              <a:buNone/>
            </a:pPr>
            <a:r>
              <a:rPr lang="en-GB" sz="1800" dirty="0"/>
              <a:t>	</a:t>
            </a:r>
            <a:r>
              <a:rPr lang="en-GB" sz="1800" dirty="0">
                <a:solidFill>
                  <a:srgbClr val="0070C0"/>
                </a:solidFill>
              </a:rPr>
              <a:t>BUT to be consider to make the system amenable for formal analysis / 	&amp; we welcome Ford </a:t>
            </a:r>
            <a:r>
              <a:rPr lang="en-GB" sz="1800" dirty="0" err="1">
                <a:solidFill>
                  <a:srgbClr val="0070C0"/>
                </a:solidFill>
              </a:rPr>
              <a:t>Otosan</a:t>
            </a:r>
            <a:r>
              <a:rPr lang="en-GB" sz="1800" dirty="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138004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&amp; objectives</a:t>
            </a:r>
            <a:endParaRPr lang="en-GB" dirty="0"/>
          </a:p>
        </p:txBody>
      </p:sp>
      <p:graphicFrame>
        <p:nvGraphicFramePr>
          <p:cNvPr id="4" name="Tableau 3"/>
          <p:cNvGraphicFramePr>
            <a:graphicFrameLocks noGrp="1"/>
          </p:cNvGraphicFramePr>
          <p:nvPr>
            <p:extLst>
              <p:ext uri="{D42A27DB-BD31-4B8C-83A1-F6EECF244321}">
                <p14:modId xmlns:p14="http://schemas.microsoft.com/office/powerpoint/2010/main" val="294730523"/>
              </p:ext>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extLst>
                    <a:ext uri="{9D8B030D-6E8A-4147-A177-3AD203B41FA5}">
                      <a16:colId xmlns:a16="http://schemas.microsoft.com/office/drawing/2014/main" val="20000"/>
                    </a:ext>
                  </a:extLst>
                </a:gridCol>
                <a:gridCol w="4221296">
                  <a:extLst>
                    <a:ext uri="{9D8B030D-6E8A-4147-A177-3AD203B41FA5}">
                      <a16:colId xmlns:a16="http://schemas.microsoft.com/office/drawing/2014/main" val="20001"/>
                    </a:ext>
                  </a:extLst>
                </a:gridCol>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latin typeface="+mn-lt"/>
                          <a:cs typeface="+mn-cs"/>
                        </a:rPr>
                        <a:t>(1) Manage rules/design principles and improve traceability </a:t>
                      </a:r>
                    </a:p>
                  </a:txBody>
                  <a:tcPr>
                    <a:solidFill>
                      <a:srgbClr val="92D050"/>
                    </a:solidFill>
                  </a:tcPr>
                </a:tc>
                <a:tc hMerge="1">
                  <a:txBody>
                    <a:bodyPr/>
                    <a:lstStyle/>
                    <a:p>
                      <a:endParaRPr lang="fr-FR"/>
                    </a:p>
                  </a:txBody>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search/retrieval of rules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costs/time by supporting DP consultation / retrieval in accordance to the needs</a:t>
                      </a:r>
                    </a:p>
                  </a:txBody>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change impact analysis at rules level</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avoid non-compliance of design caused by DP updating lead time</a:t>
                      </a:r>
                    </a:p>
                  </a:txBody>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traceability between artefacts (BOM DB,</a:t>
                      </a:r>
                      <a:r>
                        <a:rPr lang="en-US" sz="2000" baseline="0" dirty="0"/>
                        <a:t> design models, CAD models…)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keep traceability from</a:t>
                      </a:r>
                      <a:r>
                        <a:rPr lang="en-US" sz="2000" baseline="0" dirty="0"/>
                        <a:t> </a:t>
                      </a:r>
                      <a:r>
                        <a:rPr lang="en-US" sz="2000" dirty="0"/>
                        <a:t>upstream regulations to requirements and to downstream  design models</a:t>
                      </a:r>
                    </a:p>
                  </a:txBody>
                  <a:tcPr/>
                </a:tc>
                <a:extLst>
                  <a:ext uri="{0D108BD9-81ED-4DB2-BD59-A6C34878D82A}">
                    <a16:rowId xmlns:a16="http://schemas.microsoft.com/office/drawing/2014/main" val="10003"/>
                  </a:ext>
                </a:extLst>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a:solidFill>
                            <a:schemeClr val="bg1"/>
                          </a:solidFill>
                          <a:latin typeface="+mn-lt"/>
                          <a:cs typeface="+mn-cs"/>
                        </a:rPr>
                        <a:t>(2) </a:t>
                      </a:r>
                      <a:r>
                        <a:rPr lang="en-GB" sz="2000" b="1" kern="1200" dirty="0">
                          <a:solidFill>
                            <a:schemeClr val="bg1"/>
                          </a:solidFill>
                          <a:latin typeface="+mn-lt"/>
                          <a:ea typeface="+mn-ea"/>
                          <a:cs typeface="+mn-cs"/>
                        </a:rPr>
                        <a:t>Automate identification of design conflicts against rules </a:t>
                      </a:r>
                    </a:p>
                  </a:txBody>
                  <a:tcPr>
                    <a:solidFill>
                      <a:srgbClr val="92D050"/>
                    </a:solidFill>
                  </a:tcPr>
                </a:tc>
                <a:tc hMerge="1">
                  <a:txBody>
                    <a:bodyPr/>
                    <a:lstStyle/>
                    <a:p>
                      <a:endParaRPr lang="fr-FR"/>
                    </a:p>
                  </a:txBody>
                  <a:tcPr/>
                </a:tc>
                <a:extLst>
                  <a:ext uri="{0D108BD9-81ED-4DB2-BD59-A6C34878D82A}">
                    <a16:rowId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2060"/>
                          </a:solidFill>
                          <a:latin typeface="+mn-lt"/>
                          <a:cs typeface="+mn-cs"/>
                        </a:rPr>
                        <a:t>Easier consistency checking of the design</a:t>
                      </a:r>
                      <a:r>
                        <a:rPr lang="en-US" sz="2000" b="0" baseline="0" dirty="0">
                          <a:solidFill>
                            <a:srgbClr val="002060"/>
                          </a:solidFill>
                          <a:latin typeface="+mn-lt"/>
                          <a:cs typeface="+mn-cs"/>
                        </a:rPr>
                        <a:t> (CAD) data</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avoid non-compliance of design </a:t>
                      </a:r>
                      <a:r>
                        <a:rPr lang="en-US" sz="2000" b="0" dirty="0" err="1">
                          <a:solidFill>
                            <a:srgbClr val="002060"/>
                          </a:solidFill>
                          <a:latin typeface="+mn-lt"/>
                          <a:cs typeface="+mn-cs"/>
                        </a:rPr>
                        <a:t>wrt</a:t>
                      </a:r>
                      <a:r>
                        <a:rPr lang="en-US" sz="2000" b="0" baseline="0" dirty="0">
                          <a:solidFill>
                            <a:srgbClr val="002060"/>
                          </a:solidFill>
                          <a:latin typeface="+mn-lt"/>
                          <a:cs typeface="+mn-cs"/>
                        </a:rPr>
                        <a:t> rules</a:t>
                      </a:r>
                      <a:endParaRPr lang="en-US" sz="2000" b="0" dirty="0">
                        <a:solidFill>
                          <a:srgbClr val="002060"/>
                        </a:solidFill>
                        <a:latin typeface="+mn-lt"/>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92246917"/>
      </p:ext>
    </p:extLst>
  </p:cSld>
  <p:clrMapOvr>
    <a:masterClrMapping/>
  </p:clrMapOvr>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7BC5A0-E964-415D-AAEB-6461FAEAF8E1}">
  <ds:schemaRefs>
    <ds:schemaRef ds:uri="194ccb06-a9bd-44be-8233-5ea8b0721088"/>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0</TotalTime>
  <Words>975</Words>
  <Application>Microsoft Office PowerPoint</Application>
  <PresentationFormat>On-screen Show (4:3)</PresentationFormat>
  <Paragraphs>157</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Symbol</vt:lpstr>
      <vt:lpstr>Times New Roman</vt:lpstr>
      <vt:lpstr>Wingdings</vt:lpstr>
      <vt:lpstr>ITEA 3 PowerPoint template_small</vt:lpstr>
      <vt:lpstr>Progress on the Industrial Use Cases</vt:lpstr>
      <vt:lpstr>WP1 overview</vt:lpstr>
      <vt:lpstr>PowerPoint Presentation</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Some Facts, Impact, and KPIs</vt:lpstr>
      <vt:lpstr>PowerPoint Presentation</vt:lpstr>
      <vt:lpstr>Ex. BOM, Component taxonomy, Component ontology</vt:lpstr>
      <vt:lpstr>Electrical wiring interconnection system  (EWIS) </vt:lpstr>
      <vt:lpstr>Illustrate traceability between all aspects of A/C wiring</vt:lpstr>
      <vt:lpstr>Data representation</vt:lpstr>
      <vt:lpstr>UC-FR-03 Synchronization of regulation documentation with a design rule repository</vt:lpstr>
      <vt:lpstr>UC-FR-03b – extension to synch traceability between artefacts </vt:lpstr>
      <vt:lpstr>UC-FR-04 - Component taxonomy and ontology (Model part)</vt:lpstr>
      <vt:lpstr>UC-FR-04 - Component taxonomy and ontology (Model part)</vt:lpstr>
      <vt:lpstr>Rules (DB with normalized sentences) </vt:lpstr>
      <vt:lpstr>Component ontology</vt:lpstr>
      <vt:lpstr>SPARQL queries </vt:lpstr>
      <vt:lpstr>Thank you for your attention! Any question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426</cp:revision>
  <dcterms:created xsi:type="dcterms:W3CDTF">2014-11-11T13:03:42Z</dcterms:created>
  <dcterms:modified xsi:type="dcterms:W3CDTF">2016-11-14T20:24:48Z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